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Days" charset="1" panose="02000505050000020004"/>
      <p:regular r:id="rId16"/>
    </p:embeddedFont>
    <p:embeddedFont>
      <p:font typeface="Open Sauce Medium" charset="1" panose="00000600000000000000"/>
      <p:regular r:id="rId17"/>
    </p:embeddedFont>
    <p:embeddedFont>
      <p:font typeface="Agrandir Narrow Bold" charset="1" panose="00000806000000000000"/>
      <p:regular r:id="rId18"/>
    </p:embeddedFont>
    <p:embeddedFont>
      <p:font typeface="Open Sauce Light" charset="1" panose="00000400000000000000"/>
      <p:regular r:id="rId19"/>
    </p:embeddedFont>
    <p:embeddedFont>
      <p:font typeface="Open Sauce"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4833859"/>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564160" y="1550559"/>
            <a:ext cx="9118379" cy="1286455"/>
          </a:xfrm>
          <a:prstGeom prst="rect">
            <a:avLst/>
          </a:prstGeom>
        </p:spPr>
        <p:txBody>
          <a:bodyPr anchor="t" rtlCol="false" tIns="0" lIns="0" bIns="0" rIns="0">
            <a:spAutoFit/>
          </a:bodyPr>
          <a:lstStyle/>
          <a:p>
            <a:pPr algn="just">
              <a:lnSpc>
                <a:spcPts val="9950"/>
              </a:lnSpc>
            </a:pPr>
            <a:r>
              <a:rPr lang="en-US" sz="9045" spc="334">
                <a:solidFill>
                  <a:srgbClr val="FFFFFF"/>
                </a:solidFill>
                <a:latin typeface="Days"/>
                <a:ea typeface="Days"/>
                <a:cs typeface="Days"/>
                <a:sym typeface="Days"/>
              </a:rPr>
              <a:t>Online</a:t>
            </a:r>
          </a:p>
        </p:txBody>
      </p:sp>
      <p:sp>
        <p:nvSpPr>
          <p:cNvPr name="TextBox 5" id="5"/>
          <p:cNvSpPr txBox="true"/>
          <p:nvPr/>
        </p:nvSpPr>
        <p:spPr>
          <a:xfrm rot="0">
            <a:off x="1564160" y="2886574"/>
            <a:ext cx="11590586" cy="1365708"/>
          </a:xfrm>
          <a:prstGeom prst="rect">
            <a:avLst/>
          </a:prstGeom>
        </p:spPr>
        <p:txBody>
          <a:bodyPr anchor="t" rtlCol="false" tIns="0" lIns="0" bIns="0" rIns="0">
            <a:spAutoFit/>
          </a:bodyPr>
          <a:lstStyle/>
          <a:p>
            <a:pPr algn="just">
              <a:lnSpc>
                <a:spcPts val="10516"/>
              </a:lnSpc>
            </a:pPr>
            <a:r>
              <a:rPr lang="en-US" sz="9560" spc="688">
                <a:solidFill>
                  <a:srgbClr val="FFFFFF"/>
                </a:solidFill>
                <a:latin typeface="Open Sauce Medium"/>
                <a:ea typeface="Open Sauce Medium"/>
                <a:cs typeface="Open Sauce Medium"/>
                <a:sym typeface="Open Sauce Medium"/>
              </a:rPr>
              <a:t>VOTING SYSTEM</a:t>
            </a:r>
          </a:p>
        </p:txBody>
      </p:sp>
      <p:sp>
        <p:nvSpPr>
          <p:cNvPr name="TextBox 6" id="6"/>
          <p:cNvSpPr txBox="true"/>
          <p:nvPr/>
        </p:nvSpPr>
        <p:spPr>
          <a:xfrm rot="0">
            <a:off x="1564160" y="5357734"/>
            <a:ext cx="5740172" cy="2421137"/>
          </a:xfrm>
          <a:prstGeom prst="rect">
            <a:avLst/>
          </a:prstGeom>
        </p:spPr>
        <p:txBody>
          <a:bodyPr anchor="t" rtlCol="false" tIns="0" lIns="0" bIns="0" rIns="0">
            <a:spAutoFit/>
          </a:bodyPr>
          <a:lstStyle/>
          <a:p>
            <a:pPr algn="just">
              <a:lnSpc>
                <a:spcPts val="2629"/>
              </a:lnSpc>
            </a:pPr>
            <a:r>
              <a:rPr lang="en-US" sz="2390" spc="203">
                <a:solidFill>
                  <a:srgbClr val="FFFFFF"/>
                </a:solidFill>
                <a:latin typeface="Agrandir Narrow Bold"/>
                <a:ea typeface="Agrandir Narrow Bold"/>
                <a:cs typeface="Agrandir Narrow Bold"/>
                <a:sym typeface="Agrandir Narrow Bold"/>
              </a:rPr>
              <a:t>Submitted by:</a:t>
            </a:r>
          </a:p>
          <a:p>
            <a:pPr algn="just">
              <a:lnSpc>
                <a:spcPts val="2629"/>
              </a:lnSpc>
            </a:pPr>
            <a:r>
              <a:rPr lang="en-US" sz="2390" spc="203">
                <a:solidFill>
                  <a:srgbClr val="FFFFFF"/>
                </a:solidFill>
                <a:latin typeface="Agrandir Narrow Bold"/>
                <a:ea typeface="Agrandir Narrow Bold"/>
                <a:cs typeface="Agrandir Narrow Bold"/>
                <a:sym typeface="Agrandir Narrow Bold"/>
              </a:rPr>
              <a:t>Name: Riya Mahawar</a:t>
            </a:r>
          </a:p>
          <a:p>
            <a:pPr algn="just">
              <a:lnSpc>
                <a:spcPts val="2629"/>
              </a:lnSpc>
            </a:pPr>
            <a:r>
              <a:rPr lang="en-US" sz="2390" spc="203">
                <a:solidFill>
                  <a:srgbClr val="FFFFFF"/>
                </a:solidFill>
                <a:latin typeface="Agrandir Narrow Bold"/>
                <a:ea typeface="Agrandir Narrow Bold"/>
                <a:cs typeface="Agrandir Narrow Bold"/>
                <a:sym typeface="Agrandir Narrow Bold"/>
              </a:rPr>
              <a:t>Course: B.Tech. CSE</a:t>
            </a:r>
          </a:p>
          <a:p>
            <a:pPr algn="just">
              <a:lnSpc>
                <a:spcPts val="2629"/>
              </a:lnSpc>
            </a:pPr>
            <a:r>
              <a:rPr lang="en-US" sz="2390" spc="203">
                <a:solidFill>
                  <a:srgbClr val="FFFFFF"/>
                </a:solidFill>
                <a:latin typeface="Agrandir Narrow Bold"/>
                <a:ea typeface="Agrandir Narrow Bold"/>
                <a:cs typeface="Agrandir Narrow Bold"/>
                <a:sym typeface="Agrandir Narrow Bold"/>
              </a:rPr>
              <a:t>Semester: 6</a:t>
            </a:r>
          </a:p>
          <a:p>
            <a:pPr algn="just">
              <a:lnSpc>
                <a:spcPts val="2629"/>
              </a:lnSpc>
            </a:pPr>
            <a:r>
              <a:rPr lang="en-US" sz="2390" spc="203">
                <a:solidFill>
                  <a:srgbClr val="FFFFFF"/>
                </a:solidFill>
                <a:latin typeface="Agrandir Narrow Bold"/>
                <a:ea typeface="Agrandir Narrow Bold"/>
                <a:cs typeface="Agrandir Narrow Bold"/>
                <a:sym typeface="Agrandir Narrow Bold"/>
              </a:rPr>
              <a:t>Section: A</a:t>
            </a:r>
          </a:p>
          <a:p>
            <a:pPr algn="just">
              <a:lnSpc>
                <a:spcPts val="2629"/>
              </a:lnSpc>
            </a:pPr>
            <a:r>
              <a:rPr lang="en-US" sz="2390" spc="203">
                <a:solidFill>
                  <a:srgbClr val="FFFFFF"/>
                </a:solidFill>
                <a:latin typeface="Agrandir Narrow Bold"/>
                <a:ea typeface="Agrandir Narrow Bold"/>
                <a:cs typeface="Agrandir Narrow Bold"/>
                <a:sym typeface="Agrandir Narrow Bold"/>
              </a:rPr>
              <a:t>Class Roll No: 51</a:t>
            </a:r>
          </a:p>
          <a:p>
            <a:pPr algn="just">
              <a:lnSpc>
                <a:spcPts val="2629"/>
              </a:lnSpc>
            </a:pPr>
            <a:r>
              <a:rPr lang="en-US" sz="2390" spc="203">
                <a:solidFill>
                  <a:srgbClr val="FFFFFF"/>
                </a:solidFill>
                <a:latin typeface="Agrandir Narrow Bold"/>
                <a:ea typeface="Agrandir Narrow Bold"/>
                <a:cs typeface="Agrandir Narrow Bold"/>
                <a:sym typeface="Agrandir Narrow Bold"/>
              </a:rPr>
              <a:t>University Roll No: 2019046</a:t>
            </a:r>
          </a:p>
        </p:txBody>
      </p:sp>
      <p:sp>
        <p:nvSpPr>
          <p:cNvPr name="TextBox 7" id="7"/>
          <p:cNvSpPr txBox="true"/>
          <p:nvPr/>
        </p:nvSpPr>
        <p:spPr>
          <a:xfrm rot="0">
            <a:off x="7747251" y="5357734"/>
            <a:ext cx="5132793" cy="1087628"/>
          </a:xfrm>
          <a:prstGeom prst="rect">
            <a:avLst/>
          </a:prstGeom>
        </p:spPr>
        <p:txBody>
          <a:bodyPr anchor="t" rtlCol="false" tIns="0" lIns="0" bIns="0" rIns="0">
            <a:spAutoFit/>
          </a:bodyPr>
          <a:lstStyle/>
          <a:p>
            <a:pPr algn="just">
              <a:lnSpc>
                <a:spcPts val="2629"/>
              </a:lnSpc>
            </a:pPr>
            <a:r>
              <a:rPr lang="en-US" sz="2390" spc="203">
                <a:solidFill>
                  <a:srgbClr val="FFFFFF"/>
                </a:solidFill>
                <a:latin typeface="Agrandir Narrow Bold"/>
                <a:ea typeface="Agrandir Narrow Bold"/>
                <a:cs typeface="Agrandir Narrow Bold"/>
                <a:sym typeface="Agrandir Narrow Bold"/>
              </a:rPr>
              <a:t>Submitted to:</a:t>
            </a:r>
          </a:p>
          <a:p>
            <a:pPr algn="just">
              <a:lnSpc>
                <a:spcPts val="2629"/>
              </a:lnSpc>
            </a:pPr>
            <a:r>
              <a:rPr lang="en-US" sz="2390" spc="203">
                <a:solidFill>
                  <a:srgbClr val="FFFFFF"/>
                </a:solidFill>
                <a:latin typeface="Agrandir Narrow Bold"/>
                <a:ea typeface="Agrandir Narrow Bold"/>
                <a:cs typeface="Agrandir Narrow Bold"/>
                <a:sym typeface="Agrandir Narrow Bold"/>
              </a:rPr>
              <a:t>Mr Pramod Mehra</a:t>
            </a:r>
          </a:p>
          <a:p>
            <a:pPr algn="just">
              <a:lnSpc>
                <a:spcPts val="2629"/>
              </a:lnSpc>
            </a:pPr>
            <a:r>
              <a:rPr lang="en-US" sz="2390" spc="203">
                <a:solidFill>
                  <a:srgbClr val="FFFFFF"/>
                </a:solidFill>
                <a:latin typeface="Agrandir Narrow Bold"/>
                <a:ea typeface="Agrandir Narrow Bold"/>
                <a:cs typeface="Agrandir Narrow Bold"/>
                <a:sym typeface="Agrandir Narrow Bold"/>
              </a:rPr>
              <a:t>Assistant Professor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4" id="4"/>
          <p:cNvGrpSpPr/>
          <p:nvPr/>
        </p:nvGrpSpPr>
        <p:grpSpPr>
          <a:xfrm rot="0">
            <a:off x="9144000" y="4167929"/>
            <a:ext cx="7736886" cy="2017103"/>
            <a:chOff x="0" y="0"/>
            <a:chExt cx="2037698" cy="531254"/>
          </a:xfrm>
        </p:grpSpPr>
        <p:sp>
          <p:nvSpPr>
            <p:cNvPr name="Freeform 5" id="5"/>
            <p:cNvSpPr/>
            <p:nvPr/>
          </p:nvSpPr>
          <p:spPr>
            <a:xfrm flipH="false" flipV="false" rot="0">
              <a:off x="0" y="0"/>
              <a:ext cx="2037698" cy="531254"/>
            </a:xfrm>
            <a:custGeom>
              <a:avLst/>
              <a:gdLst/>
              <a:ahLst/>
              <a:cxnLst/>
              <a:rect r="r" b="b" t="t" l="l"/>
              <a:pathLst>
                <a:path h="531254" w="2037698">
                  <a:moveTo>
                    <a:pt x="0" y="0"/>
                  </a:moveTo>
                  <a:lnTo>
                    <a:pt x="2037698" y="0"/>
                  </a:lnTo>
                  <a:lnTo>
                    <a:pt x="2037698" y="531254"/>
                  </a:lnTo>
                  <a:lnTo>
                    <a:pt x="0" y="531254"/>
                  </a:lnTo>
                  <a:close/>
                </a:path>
              </a:pathLst>
            </a:custGeom>
            <a:solidFill>
              <a:srgbClr val="000000">
                <a:alpha val="0"/>
              </a:srgbClr>
            </a:solidFill>
            <a:ln w="38100" cap="sq">
              <a:solidFill>
                <a:srgbClr val="F5F5F5"/>
              </a:solidFill>
              <a:prstDash val="solid"/>
              <a:miter/>
            </a:ln>
          </p:spPr>
        </p:sp>
        <p:sp>
          <p:nvSpPr>
            <p:cNvPr name="TextBox 6" id="6"/>
            <p:cNvSpPr txBox="true"/>
            <p:nvPr/>
          </p:nvSpPr>
          <p:spPr>
            <a:xfrm>
              <a:off x="0" y="-28575"/>
              <a:ext cx="2037698" cy="559829"/>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9144000" y="4628002"/>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ea typeface="Open Sauce Medium"/>
                <a:cs typeface="Open Sauce Medium"/>
                <a:sym typeface="Open Sauce Medium"/>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585171"/>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ea typeface="Open Sauce Medium"/>
                <a:cs typeface="Open Sauce Medium"/>
                <a:sym typeface="Open Sauce Medium"/>
              </a:rPr>
              <a:t>INTRODUCTION</a:t>
            </a:r>
          </a:p>
        </p:txBody>
      </p:sp>
      <p:sp>
        <p:nvSpPr>
          <p:cNvPr name="TextBox 9" id="9"/>
          <p:cNvSpPr txBox="true"/>
          <p:nvPr/>
        </p:nvSpPr>
        <p:spPr>
          <a:xfrm rot="0">
            <a:off x="10559239" y="4321286"/>
            <a:ext cx="5870874" cy="3653028"/>
          </a:xfrm>
          <a:prstGeom prst="rect">
            <a:avLst/>
          </a:prstGeom>
        </p:spPr>
        <p:txBody>
          <a:bodyPr anchor="t" rtlCol="false" tIns="0" lIns="0" bIns="0" rIns="0">
            <a:spAutoFit/>
          </a:bodyPr>
          <a:lstStyle/>
          <a:p>
            <a:pPr algn="l">
              <a:lnSpc>
                <a:spcPts val="2646"/>
              </a:lnSpc>
            </a:pPr>
            <a:r>
              <a:rPr lang="en-US" sz="1800">
                <a:solidFill>
                  <a:srgbClr val="FFFFFF"/>
                </a:solidFill>
                <a:latin typeface="Open Sauce Light"/>
                <a:ea typeface="Open Sauce Light"/>
                <a:cs typeface="Open Sauce Light"/>
                <a:sym typeface="Open Sauce Light"/>
              </a:rPr>
              <a:t>Traditional voting systems are the most common method of conducting elections. Although this method has been in use for centuries, it has several drawbacks such as – </a:t>
            </a:r>
          </a:p>
          <a:p>
            <a:pPr algn="l">
              <a:lnSpc>
                <a:spcPts val="2646"/>
              </a:lnSpc>
            </a:pPr>
            <a:r>
              <a:rPr lang="en-US" sz="1800">
                <a:solidFill>
                  <a:srgbClr val="FFFFFF"/>
                </a:solidFill>
                <a:latin typeface="Open Sauce Light"/>
                <a:ea typeface="Open Sauce Light"/>
                <a:cs typeface="Open Sauce Light"/>
                <a:sym typeface="Open Sauce Light"/>
              </a:rPr>
              <a:t>1-    Accessibility Issues</a:t>
            </a:r>
          </a:p>
          <a:p>
            <a:pPr algn="l">
              <a:lnSpc>
                <a:spcPts val="2646"/>
              </a:lnSpc>
            </a:pPr>
            <a:r>
              <a:rPr lang="en-US" sz="1800">
                <a:solidFill>
                  <a:srgbClr val="FFFFFF"/>
                </a:solidFill>
                <a:latin typeface="Open Sauce Light"/>
                <a:ea typeface="Open Sauce Light"/>
                <a:cs typeface="Open Sauce Light"/>
                <a:sym typeface="Open Sauce Light"/>
              </a:rPr>
              <a:t>2-    Voter Turnout</a:t>
            </a:r>
          </a:p>
          <a:p>
            <a:pPr algn="l">
              <a:lnSpc>
                <a:spcPts val="2646"/>
              </a:lnSpc>
            </a:pPr>
            <a:r>
              <a:rPr lang="en-US" sz="1800">
                <a:solidFill>
                  <a:srgbClr val="FFFFFF"/>
                </a:solidFill>
                <a:latin typeface="Open Sauce Light"/>
                <a:ea typeface="Open Sauce Light"/>
                <a:cs typeface="Open Sauce Light"/>
                <a:sym typeface="Open Sauce Light"/>
              </a:rPr>
              <a:t>3-    Efficiency</a:t>
            </a:r>
          </a:p>
          <a:p>
            <a:pPr algn="l">
              <a:lnSpc>
                <a:spcPts val="2646"/>
              </a:lnSpc>
            </a:pPr>
            <a:r>
              <a:rPr lang="en-US" sz="1800">
                <a:solidFill>
                  <a:srgbClr val="FFFFFF"/>
                </a:solidFill>
                <a:latin typeface="Open Sauce Light"/>
                <a:ea typeface="Open Sauce Light"/>
                <a:cs typeface="Open Sauce Light"/>
                <a:sym typeface="Open Sauce Light"/>
              </a:rPr>
              <a:t>4-    Cost</a:t>
            </a:r>
          </a:p>
          <a:p>
            <a:pPr algn="l">
              <a:lnSpc>
                <a:spcPts val="2646"/>
              </a:lnSpc>
            </a:pPr>
            <a:r>
              <a:rPr lang="en-US" sz="1800">
                <a:solidFill>
                  <a:srgbClr val="FFFFFF"/>
                </a:solidFill>
                <a:latin typeface="Open Sauce Light"/>
                <a:ea typeface="Open Sauce Light"/>
                <a:cs typeface="Open Sauce Light"/>
                <a:sym typeface="Open Sauce Light"/>
              </a:rPr>
              <a:t>5-    Delayed Results</a:t>
            </a:r>
          </a:p>
          <a:p>
            <a:pPr algn="l">
              <a:lnSpc>
                <a:spcPts val="2646"/>
              </a:lnSpc>
            </a:pPr>
            <a:r>
              <a:rPr lang="en-US" sz="1800">
                <a:solidFill>
                  <a:srgbClr val="FFFFFF"/>
                </a:solidFill>
                <a:latin typeface="Open Sauce Light"/>
                <a:ea typeface="Open Sauce Light"/>
                <a:cs typeface="Open Sauce Light"/>
                <a:sym typeface="Open Sauce Light"/>
              </a:rPr>
              <a:t>6-    Security concerns</a:t>
            </a:r>
          </a:p>
          <a:p>
            <a:pPr algn="l">
              <a:lnSpc>
                <a:spcPts val="2646"/>
              </a:lnSpc>
            </a:pPr>
            <a:r>
              <a:rPr lang="en-US" sz="1800">
                <a:solidFill>
                  <a:srgbClr val="FFFFFF"/>
                </a:solidFill>
                <a:latin typeface="Open Sauce Light"/>
                <a:ea typeface="Open Sauce Light"/>
                <a:cs typeface="Open Sauce Light"/>
                <a:sym typeface="Open Sauce Light"/>
              </a:rPr>
              <a:t>7-    Representation Inequities and Inequalities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22987" y="3491865"/>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ea typeface="Days"/>
                <a:cs typeface="Days"/>
                <a:sym typeface="Days"/>
              </a:rPr>
              <a:t>Introduction &amp;</a:t>
            </a:r>
          </a:p>
        </p:txBody>
      </p:sp>
      <p:sp>
        <p:nvSpPr>
          <p:cNvPr name="TextBox 7" id="7"/>
          <p:cNvSpPr txBox="true"/>
          <p:nvPr/>
        </p:nvSpPr>
        <p:spPr>
          <a:xfrm rot="0">
            <a:off x="9144000" y="2715789"/>
            <a:ext cx="7207162" cy="5273761"/>
          </a:xfrm>
          <a:prstGeom prst="rect">
            <a:avLst/>
          </a:prstGeom>
        </p:spPr>
        <p:txBody>
          <a:bodyPr anchor="t" rtlCol="false" tIns="0" lIns="0" bIns="0" rIns="0">
            <a:spAutoFit/>
          </a:bodyPr>
          <a:lstStyle/>
          <a:p>
            <a:pPr algn="l">
              <a:lnSpc>
                <a:spcPts val="3210"/>
              </a:lnSpc>
            </a:pPr>
            <a:r>
              <a:rPr lang="en-US" sz="2184">
                <a:solidFill>
                  <a:srgbClr val="000000"/>
                </a:solidFill>
                <a:latin typeface="Open Sauce Light"/>
                <a:ea typeface="Open Sauce Light"/>
                <a:cs typeface="Open Sauce Light"/>
                <a:sym typeface="Open Sauce Light"/>
              </a:rPr>
              <a:t>The Online Voting System is a web-based application designed to facilitate the voting process over the internet. It leverages the modern web technologies to provide accessible, efficient and secure platform for casting votes.</a:t>
            </a:r>
          </a:p>
          <a:p>
            <a:pPr algn="l">
              <a:lnSpc>
                <a:spcPts val="3210"/>
              </a:lnSpc>
            </a:pPr>
            <a:r>
              <a:rPr lang="en-US" sz="2184">
                <a:solidFill>
                  <a:srgbClr val="000000"/>
                </a:solidFill>
                <a:latin typeface="Open Sauce Light"/>
                <a:ea typeface="Open Sauce Light"/>
                <a:cs typeface="Open Sauce Light"/>
                <a:sym typeface="Open Sauce Light"/>
              </a:rPr>
              <a:t> protecting the integrity of the voters as well as the votes.</a:t>
            </a:r>
          </a:p>
          <a:p>
            <a:pPr algn="l">
              <a:lnSpc>
                <a:spcPts val="3210"/>
              </a:lnSpc>
            </a:pPr>
          </a:p>
          <a:p>
            <a:pPr algn="l">
              <a:lnSpc>
                <a:spcPts val="3210"/>
              </a:lnSpc>
            </a:pPr>
            <a:r>
              <a:rPr lang="en-US" sz="2184">
                <a:solidFill>
                  <a:srgbClr val="000000"/>
                </a:solidFill>
                <a:latin typeface="Open Sauce Light"/>
                <a:ea typeface="Open Sauce Light"/>
                <a:cs typeface="Open Sauce Light"/>
                <a:sym typeface="Open Sauce Light"/>
              </a:rPr>
              <a:t>Key features of the Online Voting System are:</a:t>
            </a:r>
          </a:p>
          <a:p>
            <a:pPr algn="l">
              <a:lnSpc>
                <a:spcPts val="3210"/>
              </a:lnSpc>
            </a:pPr>
            <a:r>
              <a:rPr lang="en-US" sz="2184">
                <a:solidFill>
                  <a:srgbClr val="000000"/>
                </a:solidFill>
                <a:latin typeface="Open Sauce Light"/>
                <a:ea typeface="Open Sauce Light"/>
                <a:cs typeface="Open Sauce Light"/>
                <a:sym typeface="Open Sauce Light"/>
              </a:rPr>
              <a:t>1-    User Authentication</a:t>
            </a:r>
          </a:p>
          <a:p>
            <a:pPr algn="l">
              <a:lnSpc>
                <a:spcPts val="3210"/>
              </a:lnSpc>
            </a:pPr>
            <a:r>
              <a:rPr lang="en-US" sz="2184">
                <a:solidFill>
                  <a:srgbClr val="000000"/>
                </a:solidFill>
                <a:latin typeface="Open Sauce Light"/>
                <a:ea typeface="Open Sauce Light"/>
                <a:cs typeface="Open Sauce Light"/>
                <a:sym typeface="Open Sauce Light"/>
              </a:rPr>
              <a:t>2-    Secure Voting</a:t>
            </a:r>
          </a:p>
          <a:p>
            <a:pPr algn="l">
              <a:lnSpc>
                <a:spcPts val="3210"/>
              </a:lnSpc>
            </a:pPr>
            <a:r>
              <a:rPr lang="en-US" sz="2184">
                <a:solidFill>
                  <a:srgbClr val="000000"/>
                </a:solidFill>
                <a:latin typeface="Open Sauce Light"/>
                <a:ea typeface="Open Sauce Light"/>
                <a:cs typeface="Open Sauce Light"/>
                <a:sym typeface="Open Sauce Light"/>
              </a:rPr>
              <a:t>3-    Real Time Result</a:t>
            </a:r>
          </a:p>
          <a:p>
            <a:pPr algn="l">
              <a:lnSpc>
                <a:spcPts val="3210"/>
              </a:lnSpc>
            </a:pPr>
            <a:r>
              <a:rPr lang="en-US" sz="2184">
                <a:solidFill>
                  <a:srgbClr val="000000"/>
                </a:solidFill>
                <a:latin typeface="Open Sauce Light"/>
                <a:ea typeface="Open Sauce Light"/>
                <a:cs typeface="Open Sauce Light"/>
                <a:sym typeface="Open Sauce Light"/>
              </a:rPr>
              <a:t>4-    Automatic Vote Counting</a:t>
            </a:r>
          </a:p>
        </p:txBody>
      </p:sp>
      <p:sp>
        <p:nvSpPr>
          <p:cNvPr name="TextBox 8" id="8"/>
          <p:cNvSpPr txBox="true"/>
          <p:nvPr/>
        </p:nvSpPr>
        <p:spPr>
          <a:xfrm rot="0">
            <a:off x="479683" y="4492688"/>
            <a:ext cx="7686976" cy="1755331"/>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ea typeface="Open Sauce Medium"/>
                <a:cs typeface="Open Sauce Medium"/>
                <a:sym typeface="Open Sauce Medium"/>
              </a:rPr>
              <a:t>PROBLEM STATEMENT</a:t>
            </a:r>
          </a:p>
        </p:txBody>
      </p:sp>
      <p:sp>
        <p:nvSpPr>
          <p:cNvPr name="AutoShape 9" id="9"/>
          <p:cNvSpPr/>
          <p:nvPr/>
        </p:nvSpPr>
        <p:spPr>
          <a:xfrm flipH="true" flipV="true">
            <a:off x="-7098595" y="6209919"/>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733888" y="3255488"/>
            <a:ext cx="6185598" cy="784225"/>
          </a:xfrm>
          <a:prstGeom prst="rect">
            <a:avLst/>
          </a:prstGeom>
        </p:spPr>
        <p:txBody>
          <a:bodyPr anchor="t" rtlCol="false" tIns="0" lIns="0" bIns="0" rIns="0">
            <a:spAutoFit/>
          </a:bodyPr>
          <a:lstStyle/>
          <a:p>
            <a:pPr algn="r">
              <a:lnSpc>
                <a:spcPts val="6049"/>
              </a:lnSpc>
            </a:pPr>
            <a:r>
              <a:rPr lang="en-US" sz="5499" spc="175">
                <a:solidFill>
                  <a:srgbClr val="000000"/>
                </a:solidFill>
                <a:latin typeface="Open Sauce Medium"/>
                <a:ea typeface="Open Sauce Medium"/>
                <a:cs typeface="Open Sauce Medium"/>
                <a:sym typeface="Open Sauce Medium"/>
              </a:rPr>
              <a:t>METHODOLOGY</a:t>
            </a:r>
          </a:p>
        </p:txBody>
      </p:sp>
      <p:sp>
        <p:nvSpPr>
          <p:cNvPr name="TextBox 7" id="7"/>
          <p:cNvSpPr txBox="true"/>
          <p:nvPr/>
        </p:nvSpPr>
        <p:spPr>
          <a:xfrm rot="0">
            <a:off x="9964707" y="4677163"/>
            <a:ext cx="5723961" cy="2686776"/>
          </a:xfrm>
          <a:prstGeom prst="rect">
            <a:avLst/>
          </a:prstGeom>
        </p:spPr>
        <p:txBody>
          <a:bodyPr anchor="t" rtlCol="false" tIns="0" lIns="0" bIns="0" rIns="0">
            <a:spAutoFit/>
          </a:bodyPr>
          <a:lstStyle/>
          <a:p>
            <a:pPr algn="l">
              <a:lnSpc>
                <a:spcPts val="2694"/>
              </a:lnSpc>
            </a:pPr>
            <a:r>
              <a:rPr lang="en-US" sz="1833">
                <a:solidFill>
                  <a:srgbClr val="000000"/>
                </a:solidFill>
                <a:latin typeface="Open Sauce Light"/>
                <a:ea typeface="Open Sauce Light"/>
                <a:cs typeface="Open Sauce Light"/>
                <a:sym typeface="Open Sauce Light"/>
              </a:rPr>
              <a:t>Primary Technologies used in the Online Voting System include:</a:t>
            </a:r>
          </a:p>
          <a:p>
            <a:pPr algn="l">
              <a:lnSpc>
                <a:spcPts val="2694"/>
              </a:lnSpc>
            </a:pPr>
            <a:r>
              <a:rPr lang="en-US" sz="1833">
                <a:solidFill>
                  <a:srgbClr val="000000"/>
                </a:solidFill>
                <a:latin typeface="Open Sauce Light"/>
                <a:ea typeface="Open Sauce Light"/>
                <a:cs typeface="Open Sauce Light"/>
                <a:sym typeface="Open Sauce Light"/>
              </a:rPr>
              <a:t>1-    PHP for server-side scripting</a:t>
            </a:r>
          </a:p>
          <a:p>
            <a:pPr algn="l">
              <a:lnSpc>
                <a:spcPts val="2694"/>
              </a:lnSpc>
            </a:pPr>
            <a:r>
              <a:rPr lang="en-US" sz="1833">
                <a:solidFill>
                  <a:srgbClr val="000000"/>
                </a:solidFill>
                <a:latin typeface="Open Sauce Light"/>
                <a:ea typeface="Open Sauce Light"/>
                <a:cs typeface="Open Sauce Light"/>
                <a:sym typeface="Open Sauce Light"/>
              </a:rPr>
              <a:t>2-    Java for client-side interactivity</a:t>
            </a:r>
          </a:p>
          <a:p>
            <a:pPr algn="l">
              <a:lnSpc>
                <a:spcPts val="2694"/>
              </a:lnSpc>
            </a:pPr>
            <a:r>
              <a:rPr lang="en-US" sz="1833">
                <a:solidFill>
                  <a:srgbClr val="000000"/>
                </a:solidFill>
                <a:latin typeface="Open Sauce Light"/>
                <a:ea typeface="Open Sauce Light"/>
                <a:cs typeface="Open Sauce Light"/>
                <a:sym typeface="Open Sauce Light"/>
              </a:rPr>
              <a:t>3-    MySQL for database management</a:t>
            </a:r>
          </a:p>
          <a:p>
            <a:pPr algn="l">
              <a:lnSpc>
                <a:spcPts val="2694"/>
              </a:lnSpc>
            </a:pPr>
            <a:r>
              <a:rPr lang="en-US" sz="1833">
                <a:solidFill>
                  <a:srgbClr val="000000"/>
                </a:solidFill>
                <a:latin typeface="Open Sauce Light"/>
                <a:ea typeface="Open Sauce Light"/>
                <a:cs typeface="Open Sauce Light"/>
                <a:sym typeface="Open Sauce Light"/>
              </a:rPr>
              <a:t>4-    HTML and CSS for creating a responsive web-based application and enhancing the user interface.</a:t>
            </a:r>
          </a:p>
          <a:p>
            <a:pPr algn="l">
              <a:lnSpc>
                <a:spcPts val="2694"/>
              </a:lnSpc>
            </a:pPr>
          </a:p>
        </p:txBody>
      </p:sp>
      <p:grpSp>
        <p:nvGrpSpPr>
          <p:cNvPr name="Group 8" id="8"/>
          <p:cNvGrpSpPr>
            <a:grpSpLocks noChangeAspect="true"/>
          </p:cNvGrpSpPr>
          <p:nvPr/>
        </p:nvGrpSpPr>
        <p:grpSpPr>
          <a:xfrm rot="0">
            <a:off x="2141985" y="1731407"/>
            <a:ext cx="7284828" cy="7284799"/>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06" t="0" r="-24906" b="0"/>
              </a:stretch>
            </a:blipFill>
          </p:spPr>
        </p:sp>
      </p:grpSp>
      <p:sp>
        <p:nvSpPr>
          <p:cNvPr name="AutoShape 10" id="10"/>
          <p:cNvSpPr/>
          <p:nvPr/>
        </p:nvSpPr>
        <p:spPr>
          <a:xfrm flipH="true" flipV="true">
            <a:off x="9733888" y="4258788"/>
            <a:ext cx="10218510"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1190072"/>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3546334" y="2814391"/>
            <a:ext cx="1954753" cy="195475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grpSp>
        <p:nvGrpSpPr>
          <p:cNvPr name="Group 9" id="9"/>
          <p:cNvGrpSpPr/>
          <p:nvPr/>
        </p:nvGrpSpPr>
        <p:grpSpPr>
          <a:xfrm rot="0">
            <a:off x="7920437" y="2814391"/>
            <a:ext cx="1954753" cy="195475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2" id="12"/>
          <p:cNvSpPr/>
          <p:nvPr/>
        </p:nvSpPr>
        <p:spPr>
          <a:xfrm flipH="false" flipV="false" rot="0">
            <a:off x="8340213" y="3215301"/>
            <a:ext cx="1115200" cy="1152932"/>
          </a:xfrm>
          <a:custGeom>
            <a:avLst/>
            <a:gdLst/>
            <a:ahLst/>
            <a:cxnLst/>
            <a:rect r="r" b="b" t="t" l="l"/>
            <a:pathLst>
              <a:path h="1152932" w="1115200">
                <a:moveTo>
                  <a:pt x="0" y="0"/>
                </a:moveTo>
                <a:lnTo>
                  <a:pt x="1115201" y="0"/>
                </a:lnTo>
                <a:lnTo>
                  <a:pt x="1115201"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1891958" y="2814391"/>
            <a:ext cx="1954753" cy="195475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6" id="16"/>
          <p:cNvSpPr/>
          <p:nvPr/>
        </p:nvSpPr>
        <p:spPr>
          <a:xfrm flipH="false" flipV="false" rot="0">
            <a:off x="12292868" y="3215301"/>
            <a:ext cx="1152932" cy="1152932"/>
          </a:xfrm>
          <a:custGeom>
            <a:avLst/>
            <a:gdLst/>
            <a:ahLst/>
            <a:cxnLst/>
            <a:rect r="r" b="b" t="t" l="l"/>
            <a:pathLst>
              <a:path h="1152932" w="1152932">
                <a:moveTo>
                  <a:pt x="0" y="0"/>
                </a:moveTo>
                <a:lnTo>
                  <a:pt x="1152932" y="0"/>
                </a:lnTo>
                <a:lnTo>
                  <a:pt x="1152932" y="1152933"/>
                </a:lnTo>
                <a:lnTo>
                  <a:pt x="0" y="11529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757552" y="914400"/>
            <a:ext cx="13043806" cy="1052195"/>
          </a:xfrm>
          <a:prstGeom prst="rect">
            <a:avLst/>
          </a:prstGeom>
        </p:spPr>
        <p:txBody>
          <a:bodyPr anchor="t" rtlCol="false" tIns="0" lIns="0" bIns="0" rIns="0">
            <a:spAutoFit/>
          </a:bodyPr>
          <a:lstStyle/>
          <a:p>
            <a:pPr algn="ctr">
              <a:lnSpc>
                <a:spcPts val="8680"/>
              </a:lnSpc>
            </a:pPr>
            <a:r>
              <a:rPr lang="en-US" sz="6200">
                <a:solidFill>
                  <a:srgbClr val="000000"/>
                </a:solidFill>
                <a:latin typeface="Open Sauce Medium"/>
                <a:ea typeface="Open Sauce Medium"/>
                <a:cs typeface="Open Sauce Medium"/>
                <a:sym typeface="Open Sauce Medium"/>
              </a:rPr>
              <a:t>OVERVIEW OF WORKING MODEL</a:t>
            </a:r>
          </a:p>
        </p:txBody>
      </p:sp>
      <p:sp>
        <p:nvSpPr>
          <p:cNvPr name="TextBox 18" id="18"/>
          <p:cNvSpPr txBox="true"/>
          <p:nvPr/>
        </p:nvSpPr>
        <p:spPr>
          <a:xfrm rot="0">
            <a:off x="2757552" y="6064250"/>
            <a:ext cx="3532316" cy="2642870"/>
          </a:xfrm>
          <a:prstGeom prst="rect">
            <a:avLst/>
          </a:prstGeom>
        </p:spPr>
        <p:txBody>
          <a:bodyPr anchor="t" rtlCol="false" tIns="0" lIns="0" bIns="0" rIns="0">
            <a:spAutoFit/>
          </a:bodyPr>
          <a:lstStyle/>
          <a:p>
            <a:pPr algn="l">
              <a:lnSpc>
                <a:spcPts val="2380"/>
              </a:lnSpc>
            </a:pPr>
            <a:r>
              <a:rPr lang="en-US" sz="1700">
                <a:solidFill>
                  <a:srgbClr val="000000"/>
                </a:solidFill>
                <a:latin typeface="Open Sauce Light"/>
                <a:ea typeface="Open Sauce Light"/>
                <a:cs typeface="Open Sauce Light"/>
                <a:sym typeface="Open Sauce Light"/>
              </a:rPr>
              <a:t>Registration: Voters must register in advance and provide personal information that will be verified.</a:t>
            </a:r>
          </a:p>
          <a:p>
            <a:pPr algn="l">
              <a:lnSpc>
                <a:spcPts val="2380"/>
              </a:lnSpc>
            </a:pPr>
          </a:p>
          <a:p>
            <a:pPr algn="l">
              <a:lnSpc>
                <a:spcPts val="2380"/>
              </a:lnSpc>
            </a:pPr>
            <a:r>
              <a:rPr lang="en-US" sz="1700">
                <a:solidFill>
                  <a:srgbClr val="000000"/>
                </a:solidFill>
                <a:latin typeface="Open Sauce"/>
                <a:ea typeface="Open Sauce"/>
                <a:cs typeface="Open Sauce"/>
                <a:sym typeface="Open Sauce"/>
              </a:rPr>
              <a:t>Login: Voters utilize special credentials, like a username and password, to log in on election day. </a:t>
            </a:r>
          </a:p>
          <a:p>
            <a:pPr algn="l">
              <a:lnSpc>
                <a:spcPts val="2380"/>
              </a:lnSpc>
            </a:pPr>
          </a:p>
        </p:txBody>
      </p:sp>
      <p:sp>
        <p:nvSpPr>
          <p:cNvPr name="AutoShape 19" id="19"/>
          <p:cNvSpPr/>
          <p:nvPr/>
        </p:nvSpPr>
        <p:spPr>
          <a:xfrm flipH="true">
            <a:off x="1854306" y="2500862"/>
            <a:ext cx="14579503" cy="21934"/>
          </a:xfrm>
          <a:prstGeom prst="line">
            <a:avLst/>
          </a:prstGeom>
          <a:ln cap="flat" w="76200">
            <a:solidFill>
              <a:srgbClr val="C23A97"/>
            </a:solidFill>
            <a:prstDash val="solid"/>
            <a:headEnd type="none" len="sm" w="sm"/>
            <a:tailEnd type="none" len="sm" w="sm"/>
          </a:ln>
        </p:spPr>
      </p:sp>
      <p:sp>
        <p:nvSpPr>
          <p:cNvPr name="TextBox 20" id="20"/>
          <p:cNvSpPr txBox="true"/>
          <p:nvPr/>
        </p:nvSpPr>
        <p:spPr>
          <a:xfrm rot="0">
            <a:off x="7131656" y="5872480"/>
            <a:ext cx="3532316" cy="4414520"/>
          </a:xfrm>
          <a:prstGeom prst="rect">
            <a:avLst/>
          </a:prstGeom>
        </p:spPr>
        <p:txBody>
          <a:bodyPr anchor="t" rtlCol="false" tIns="0" lIns="0" bIns="0" rIns="0">
            <a:spAutoFit/>
          </a:bodyPr>
          <a:lstStyle/>
          <a:p>
            <a:pPr algn="l">
              <a:lnSpc>
                <a:spcPts val="2380"/>
              </a:lnSpc>
            </a:pPr>
            <a:r>
              <a:rPr lang="en-US" sz="1700">
                <a:solidFill>
                  <a:srgbClr val="000000"/>
                </a:solidFill>
                <a:latin typeface="Open Sauce Light"/>
                <a:ea typeface="Open Sauce Light"/>
                <a:cs typeface="Open Sauce Light"/>
                <a:sym typeface="Open Sauce Light"/>
              </a:rPr>
              <a:t>Ballot Presentation: Following authentication, the voter is shown a digital ballot with the options or candidates listed.</a:t>
            </a:r>
          </a:p>
          <a:p>
            <a:pPr algn="l">
              <a:lnSpc>
                <a:spcPts val="2380"/>
              </a:lnSpc>
            </a:pPr>
          </a:p>
          <a:p>
            <a:pPr algn="l">
              <a:lnSpc>
                <a:spcPts val="2380"/>
              </a:lnSpc>
            </a:pPr>
            <a:r>
              <a:rPr lang="en-US" sz="1700">
                <a:solidFill>
                  <a:srgbClr val="000000"/>
                </a:solidFill>
                <a:latin typeface="Open Sauce"/>
                <a:ea typeface="Open Sauce"/>
                <a:cs typeface="Open Sauce"/>
                <a:sym typeface="Open Sauce"/>
              </a:rPr>
              <a:t>Vote Selection: After making their selections, the voter's information is encrypted to protect their privacy.</a:t>
            </a:r>
          </a:p>
          <a:p>
            <a:pPr algn="l">
              <a:lnSpc>
                <a:spcPts val="2380"/>
              </a:lnSpc>
            </a:pPr>
          </a:p>
          <a:p>
            <a:pPr algn="l">
              <a:lnSpc>
                <a:spcPts val="2380"/>
              </a:lnSpc>
            </a:pPr>
            <a:r>
              <a:rPr lang="en-US" sz="1700">
                <a:solidFill>
                  <a:srgbClr val="000000"/>
                </a:solidFill>
                <a:latin typeface="Open Sauce"/>
                <a:ea typeface="Open Sauce"/>
                <a:cs typeface="Open Sauce"/>
                <a:sym typeface="Open Sauce"/>
              </a:rPr>
              <a:t>Vote Submission: After the choices are verified, the vote is sent to the safe servers of the system to be tallied.</a:t>
            </a:r>
          </a:p>
          <a:p>
            <a:pPr algn="l">
              <a:lnSpc>
                <a:spcPts val="2380"/>
              </a:lnSpc>
            </a:pPr>
          </a:p>
        </p:txBody>
      </p:sp>
      <p:sp>
        <p:nvSpPr>
          <p:cNvPr name="TextBox 21" id="21"/>
          <p:cNvSpPr txBox="true"/>
          <p:nvPr/>
        </p:nvSpPr>
        <p:spPr>
          <a:xfrm rot="0">
            <a:off x="11228548" y="5872480"/>
            <a:ext cx="3532316" cy="3233420"/>
          </a:xfrm>
          <a:prstGeom prst="rect">
            <a:avLst/>
          </a:prstGeom>
        </p:spPr>
        <p:txBody>
          <a:bodyPr anchor="t" rtlCol="false" tIns="0" lIns="0" bIns="0" rIns="0">
            <a:spAutoFit/>
          </a:bodyPr>
          <a:lstStyle/>
          <a:p>
            <a:pPr algn="l">
              <a:lnSpc>
                <a:spcPts val="2380"/>
              </a:lnSpc>
            </a:pPr>
            <a:r>
              <a:rPr lang="en-US" sz="1700">
                <a:solidFill>
                  <a:srgbClr val="000000"/>
                </a:solidFill>
                <a:latin typeface="Open Sauce Light"/>
                <a:ea typeface="Open Sauce Light"/>
                <a:cs typeface="Open Sauce Light"/>
                <a:sym typeface="Open Sauce Light"/>
              </a:rPr>
              <a:t>Encryption and Storage: To avoid manipulation or unwanted access, cast votes are encrypted and kept in a safe database.</a:t>
            </a:r>
          </a:p>
          <a:p>
            <a:pPr algn="l">
              <a:lnSpc>
                <a:spcPts val="2380"/>
              </a:lnSpc>
            </a:pPr>
          </a:p>
          <a:p>
            <a:pPr algn="l">
              <a:lnSpc>
                <a:spcPts val="2380"/>
              </a:lnSpc>
            </a:pPr>
            <a:r>
              <a:rPr lang="en-US" sz="1700">
                <a:solidFill>
                  <a:srgbClr val="000000"/>
                </a:solidFill>
                <a:latin typeface="Open Sauce"/>
                <a:ea typeface="Open Sauce"/>
                <a:cs typeface="Open Sauce"/>
                <a:sym typeface="Open Sauce"/>
              </a:rPr>
              <a:t>Tallying: The system securely and transparently decrypts and tallies the votes, guaranteeing that every vote is precisely and only once counted.</a:t>
            </a:r>
          </a:p>
          <a:p>
            <a:pPr algn="l">
              <a:lnSpc>
                <a:spcPts val="2380"/>
              </a:lnSpc>
            </a:pPr>
          </a:p>
        </p:txBody>
      </p:sp>
      <p:sp>
        <p:nvSpPr>
          <p:cNvPr name="Freeform 22" id="22"/>
          <p:cNvSpPr/>
          <p:nvPr/>
        </p:nvSpPr>
        <p:spPr>
          <a:xfrm flipH="false" flipV="false" rot="0">
            <a:off x="4096077" y="3215301"/>
            <a:ext cx="855266" cy="1152932"/>
          </a:xfrm>
          <a:custGeom>
            <a:avLst/>
            <a:gdLst/>
            <a:ahLst/>
            <a:cxnLst/>
            <a:rect r="r" b="b" t="t" l="l"/>
            <a:pathLst>
              <a:path h="1152932" w="855266">
                <a:moveTo>
                  <a:pt x="0" y="0"/>
                </a:moveTo>
                <a:lnTo>
                  <a:pt x="855266" y="0"/>
                </a:lnTo>
                <a:lnTo>
                  <a:pt x="855266" y="1152933"/>
                </a:lnTo>
                <a:lnTo>
                  <a:pt x="0" y="11529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3155479" y="5153025"/>
            <a:ext cx="2736463" cy="568325"/>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a:ea typeface="Open Sauce Medium"/>
                <a:cs typeface="Open Sauce Medium"/>
                <a:sym typeface="Open Sauce Medium"/>
              </a:rPr>
              <a:t>VOTER AUNTHENTICATION</a:t>
            </a:r>
          </a:p>
        </p:txBody>
      </p:sp>
      <p:sp>
        <p:nvSpPr>
          <p:cNvPr name="TextBox 24" id="24"/>
          <p:cNvSpPr txBox="true"/>
          <p:nvPr/>
        </p:nvSpPr>
        <p:spPr>
          <a:xfrm rot="0">
            <a:off x="7529582" y="5153025"/>
            <a:ext cx="2736463" cy="568325"/>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a:ea typeface="Open Sauce Medium"/>
                <a:cs typeface="Open Sauce Medium"/>
                <a:sym typeface="Open Sauce Medium"/>
              </a:rPr>
              <a:t>BALLOT </a:t>
            </a:r>
          </a:p>
          <a:p>
            <a:pPr algn="ctr">
              <a:lnSpc>
                <a:spcPts val="2200"/>
              </a:lnSpc>
            </a:pPr>
            <a:r>
              <a:rPr lang="en-US" sz="2000" spc="64">
                <a:solidFill>
                  <a:srgbClr val="000000"/>
                </a:solidFill>
                <a:latin typeface="Open Sauce Medium"/>
                <a:ea typeface="Open Sauce Medium"/>
                <a:cs typeface="Open Sauce Medium"/>
                <a:sym typeface="Open Sauce Medium"/>
              </a:rPr>
              <a:t>CASTING</a:t>
            </a:r>
          </a:p>
        </p:txBody>
      </p:sp>
      <p:sp>
        <p:nvSpPr>
          <p:cNvPr name="TextBox 25" id="25"/>
          <p:cNvSpPr txBox="true"/>
          <p:nvPr/>
        </p:nvSpPr>
        <p:spPr>
          <a:xfrm rot="0">
            <a:off x="11501103" y="5153025"/>
            <a:ext cx="2736463" cy="568325"/>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a:ea typeface="Open Sauce Medium"/>
                <a:cs typeface="Open Sauce Medium"/>
                <a:sym typeface="Open Sauce Medium"/>
              </a:rPr>
              <a:t>VOTE </a:t>
            </a:r>
          </a:p>
          <a:p>
            <a:pPr algn="ctr">
              <a:lnSpc>
                <a:spcPts val="2200"/>
              </a:lnSpc>
            </a:pPr>
            <a:r>
              <a:rPr lang="en-US" sz="2000" spc="64">
                <a:solidFill>
                  <a:srgbClr val="000000"/>
                </a:solidFill>
                <a:latin typeface="Open Sauce Medium"/>
                <a:ea typeface="Open Sauce Medium"/>
                <a:cs typeface="Open Sauce Medium"/>
                <a:sym typeface="Open Sauce Medium"/>
              </a:rPr>
              <a:t>COUNTING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a:off x="4708687" y="4243466"/>
            <a:ext cx="8660472" cy="0"/>
          </a:xfrm>
          <a:prstGeom prst="line">
            <a:avLst/>
          </a:prstGeom>
          <a:ln cap="flat" w="76200">
            <a:solidFill>
              <a:srgbClr val="202354"/>
            </a:solidFill>
            <a:prstDash val="solid"/>
            <a:headEnd type="none" len="sm" w="sm"/>
            <a:tailEnd type="none" len="sm" w="sm"/>
          </a:ln>
        </p:spPr>
      </p:sp>
      <p:grpSp>
        <p:nvGrpSpPr>
          <p:cNvPr name="Group 7" id="7"/>
          <p:cNvGrpSpPr>
            <a:grpSpLocks noChangeAspect="true"/>
          </p:cNvGrpSpPr>
          <p:nvPr/>
        </p:nvGrpSpPr>
        <p:grpSpPr>
          <a:xfrm rot="5400000">
            <a:off x="13369159" y="4037857"/>
            <a:ext cx="411218" cy="4112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5400000">
            <a:off x="8938391" y="4037857"/>
            <a:ext cx="411218" cy="4112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5400000">
            <a:off x="4297469" y="4037857"/>
            <a:ext cx="411218" cy="4112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3" id="13"/>
          <p:cNvSpPr txBox="true"/>
          <p:nvPr/>
        </p:nvSpPr>
        <p:spPr>
          <a:xfrm rot="0">
            <a:off x="3134847" y="4729330"/>
            <a:ext cx="2736463" cy="568325"/>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a:ea typeface="Open Sauce Medium"/>
                <a:cs typeface="Open Sauce Medium"/>
                <a:sym typeface="Open Sauce Medium"/>
              </a:rPr>
              <a:t>RESULT </a:t>
            </a:r>
          </a:p>
          <a:p>
            <a:pPr algn="ctr">
              <a:lnSpc>
                <a:spcPts val="2200"/>
              </a:lnSpc>
            </a:pPr>
            <a:r>
              <a:rPr lang="en-US" sz="2000" spc="64">
                <a:solidFill>
                  <a:srgbClr val="000000"/>
                </a:solidFill>
                <a:latin typeface="Open Sauce Medium"/>
                <a:ea typeface="Open Sauce Medium"/>
                <a:cs typeface="Open Sauce Medium"/>
                <a:sym typeface="Open Sauce Medium"/>
              </a:rPr>
              <a:t>REPORTING</a:t>
            </a:r>
          </a:p>
        </p:txBody>
      </p:sp>
      <p:sp>
        <p:nvSpPr>
          <p:cNvPr name="TextBox 14" id="14"/>
          <p:cNvSpPr txBox="true"/>
          <p:nvPr/>
        </p:nvSpPr>
        <p:spPr>
          <a:xfrm rot="0">
            <a:off x="3278453" y="5637969"/>
            <a:ext cx="2964522" cy="3076194"/>
          </a:xfrm>
          <a:prstGeom prst="rect">
            <a:avLst/>
          </a:prstGeom>
        </p:spPr>
        <p:txBody>
          <a:bodyPr anchor="t" rtlCol="false" tIns="0" lIns="0" bIns="0" rIns="0">
            <a:spAutoFit/>
          </a:bodyPr>
          <a:lstStyle/>
          <a:p>
            <a:pPr algn="l">
              <a:lnSpc>
                <a:spcPts val="2058"/>
              </a:lnSpc>
            </a:pPr>
            <a:r>
              <a:rPr lang="en-US" sz="1400">
                <a:solidFill>
                  <a:srgbClr val="000000"/>
                </a:solidFill>
                <a:latin typeface="Open Sauce Light"/>
                <a:ea typeface="Open Sauce Light"/>
                <a:cs typeface="Open Sauce Light"/>
                <a:sym typeface="Open Sauce Light"/>
              </a:rPr>
              <a:t>Result Compilation: Following the conclusion of the voting period, the system generates reports for every candidate or option.</a:t>
            </a:r>
          </a:p>
          <a:p>
            <a:pPr algn="l">
              <a:lnSpc>
                <a:spcPts val="2058"/>
              </a:lnSpc>
            </a:pPr>
          </a:p>
          <a:p>
            <a:pPr algn="l">
              <a:lnSpc>
                <a:spcPts val="2058"/>
              </a:lnSpc>
            </a:pPr>
            <a:r>
              <a:rPr lang="en-US" sz="1400">
                <a:solidFill>
                  <a:srgbClr val="000000"/>
                </a:solidFill>
                <a:latin typeface="Open Sauce"/>
                <a:ea typeface="Open Sauce"/>
                <a:cs typeface="Open Sauce"/>
                <a:sym typeface="Open Sauce"/>
              </a:rPr>
              <a:t>Announcement: To ensure openness and accessibility, results are made public via the system's interface as well as other authorized means.</a:t>
            </a:r>
          </a:p>
          <a:p>
            <a:pPr algn="l">
              <a:lnSpc>
                <a:spcPts val="2058"/>
              </a:lnSpc>
            </a:pPr>
          </a:p>
          <a:p>
            <a:pPr algn="l">
              <a:lnSpc>
                <a:spcPts val="2058"/>
              </a:lnSpc>
            </a:pPr>
          </a:p>
        </p:txBody>
      </p:sp>
      <p:sp>
        <p:nvSpPr>
          <p:cNvPr name="TextBox 15" id="15"/>
          <p:cNvSpPr txBox="true"/>
          <p:nvPr/>
        </p:nvSpPr>
        <p:spPr>
          <a:xfrm rot="0">
            <a:off x="12206537" y="4729330"/>
            <a:ext cx="2736463" cy="568325"/>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a:ea typeface="Open Sauce Medium"/>
                <a:cs typeface="Open Sauce Medium"/>
                <a:sym typeface="Open Sauce Medium"/>
              </a:rPr>
              <a:t>AUDIT &amp;</a:t>
            </a:r>
          </a:p>
          <a:p>
            <a:pPr algn="ctr">
              <a:lnSpc>
                <a:spcPts val="2200"/>
              </a:lnSpc>
            </a:pPr>
            <a:r>
              <a:rPr lang="en-US" sz="2000" spc="64">
                <a:solidFill>
                  <a:srgbClr val="000000"/>
                </a:solidFill>
                <a:latin typeface="Open Sauce Medium"/>
                <a:ea typeface="Open Sauce Medium"/>
                <a:cs typeface="Open Sauce Medium"/>
                <a:sym typeface="Open Sauce Medium"/>
              </a:rPr>
              <a:t>VERIFICATION</a:t>
            </a:r>
          </a:p>
        </p:txBody>
      </p:sp>
      <p:sp>
        <p:nvSpPr>
          <p:cNvPr name="TextBox 16" id="16"/>
          <p:cNvSpPr txBox="true"/>
          <p:nvPr/>
        </p:nvSpPr>
        <p:spPr>
          <a:xfrm rot="0">
            <a:off x="7775769" y="4669640"/>
            <a:ext cx="2736463" cy="568325"/>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a:ea typeface="Open Sauce Medium"/>
                <a:cs typeface="Open Sauce Medium"/>
                <a:sym typeface="Open Sauce Medium"/>
              </a:rPr>
              <a:t>SECURITY MEASURES</a:t>
            </a:r>
          </a:p>
        </p:txBody>
      </p:sp>
      <p:sp>
        <p:nvSpPr>
          <p:cNvPr name="TextBox 17" id="17"/>
          <p:cNvSpPr txBox="true"/>
          <p:nvPr/>
        </p:nvSpPr>
        <p:spPr>
          <a:xfrm rot="0">
            <a:off x="7919375" y="5637969"/>
            <a:ext cx="2592856" cy="1790319"/>
          </a:xfrm>
          <a:prstGeom prst="rect">
            <a:avLst/>
          </a:prstGeom>
        </p:spPr>
        <p:txBody>
          <a:bodyPr anchor="t" rtlCol="false" tIns="0" lIns="0" bIns="0" rIns="0">
            <a:spAutoFit/>
          </a:bodyPr>
          <a:lstStyle/>
          <a:p>
            <a:pPr algn="l">
              <a:lnSpc>
                <a:spcPts val="2058"/>
              </a:lnSpc>
            </a:pPr>
            <a:r>
              <a:rPr lang="en-US" sz="1400">
                <a:solidFill>
                  <a:srgbClr val="000000"/>
                </a:solidFill>
                <a:latin typeface="Open Sauce Light"/>
                <a:ea typeface="Open Sauce Light"/>
                <a:cs typeface="Open Sauce Light"/>
                <a:sym typeface="Open Sauce Light"/>
              </a:rPr>
              <a:t>Access Controls: Strict access controls guarantee that only individuals with the proper authorization can access the administrative features and data of the system.</a:t>
            </a:r>
          </a:p>
          <a:p>
            <a:pPr algn="l">
              <a:lnSpc>
                <a:spcPts val="2058"/>
              </a:lnSpc>
            </a:pPr>
          </a:p>
        </p:txBody>
      </p:sp>
      <p:sp>
        <p:nvSpPr>
          <p:cNvPr name="TextBox 18" id="18"/>
          <p:cNvSpPr txBox="true"/>
          <p:nvPr/>
        </p:nvSpPr>
        <p:spPr>
          <a:xfrm rot="0">
            <a:off x="12046404" y="5637969"/>
            <a:ext cx="2896596" cy="3076194"/>
          </a:xfrm>
          <a:prstGeom prst="rect">
            <a:avLst/>
          </a:prstGeom>
        </p:spPr>
        <p:txBody>
          <a:bodyPr anchor="t" rtlCol="false" tIns="0" lIns="0" bIns="0" rIns="0">
            <a:spAutoFit/>
          </a:bodyPr>
          <a:lstStyle/>
          <a:p>
            <a:pPr algn="l">
              <a:lnSpc>
                <a:spcPts val="2058"/>
              </a:lnSpc>
            </a:pPr>
            <a:r>
              <a:rPr lang="en-US" sz="1400">
                <a:solidFill>
                  <a:srgbClr val="000000"/>
                </a:solidFill>
                <a:latin typeface="Open Sauce Light"/>
                <a:ea typeface="Open Sauce Light"/>
                <a:cs typeface="Open Sauce Light"/>
                <a:sym typeface="Open Sauce Light"/>
              </a:rPr>
              <a:t>Audits: Post-election audits are carried out to confirm the accuracy of the vote total and the system's correct operation.</a:t>
            </a:r>
          </a:p>
          <a:p>
            <a:pPr algn="l">
              <a:lnSpc>
                <a:spcPts val="2058"/>
              </a:lnSpc>
            </a:pPr>
          </a:p>
          <a:p>
            <a:pPr algn="l">
              <a:lnSpc>
                <a:spcPts val="2058"/>
              </a:lnSpc>
            </a:pPr>
            <a:r>
              <a:rPr lang="en-US" sz="1400">
                <a:solidFill>
                  <a:srgbClr val="000000"/>
                </a:solidFill>
                <a:latin typeface="Open Sauce"/>
                <a:ea typeface="Open Sauce"/>
                <a:cs typeface="Open Sauce"/>
                <a:sym typeface="Open Sauce"/>
              </a:rPr>
              <a:t>Voter Verification: To increase confidence in the system, some systems enable voters to confirm that their vote was tallied without disclosing their choices.</a:t>
            </a:r>
          </a:p>
          <a:p>
            <a:pPr algn="l">
              <a:lnSpc>
                <a:spcPts val="2058"/>
              </a:lnSpc>
            </a:pPr>
          </a:p>
          <a:p>
            <a:pPr algn="l">
              <a:lnSpc>
                <a:spcPts val="2058"/>
              </a:lnSpc>
            </a:pPr>
          </a:p>
        </p:txBody>
      </p:sp>
      <p:sp>
        <p:nvSpPr>
          <p:cNvPr name="TextBox 19" id="19"/>
          <p:cNvSpPr txBox="true"/>
          <p:nvPr/>
        </p:nvSpPr>
        <p:spPr>
          <a:xfrm rot="0">
            <a:off x="3484063" y="2462277"/>
            <a:ext cx="11525484" cy="880254"/>
          </a:xfrm>
          <a:prstGeom prst="rect">
            <a:avLst/>
          </a:prstGeom>
        </p:spPr>
        <p:txBody>
          <a:bodyPr anchor="t" rtlCol="false" tIns="0" lIns="0" bIns="0" rIns="0">
            <a:spAutoFit/>
          </a:bodyPr>
          <a:lstStyle/>
          <a:p>
            <a:pPr algn="ctr" marL="0" indent="0" lvl="0">
              <a:lnSpc>
                <a:spcPts val="7236"/>
              </a:lnSpc>
              <a:spcBef>
                <a:spcPct val="0"/>
              </a:spcBef>
            </a:pPr>
            <a:r>
              <a:rPr lang="en-US" sz="5243" spc="146">
                <a:solidFill>
                  <a:srgbClr val="010101"/>
                </a:solidFill>
                <a:latin typeface="Open Sauce Medium"/>
                <a:ea typeface="Open Sauce Medium"/>
                <a:cs typeface="Open Sauce Medium"/>
                <a:sym typeface="Open Sauce Medium"/>
              </a:rPr>
              <a:t>OVERVIEW OF WORKING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name="Group 3" id="3"/>
          <p:cNvGrpSpPr/>
          <p:nvPr/>
        </p:nvGrpSpPr>
        <p:grpSpPr>
          <a:xfrm rot="0">
            <a:off x="1270035" y="-1126670"/>
            <a:ext cx="7015976" cy="12171720"/>
            <a:chOff x="0" y="0"/>
            <a:chExt cx="1455146" cy="2524471"/>
          </a:xfrm>
        </p:grpSpPr>
        <p:sp>
          <p:nvSpPr>
            <p:cNvPr name="Freeform 4" id="4"/>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5" id="5"/>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7578278" y="5143500"/>
            <a:ext cx="15156557"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8698779" y="5422694"/>
            <a:ext cx="9144000" cy="4371975"/>
          </a:xfrm>
          <a:custGeom>
            <a:avLst/>
            <a:gdLst/>
            <a:ahLst/>
            <a:cxnLst/>
            <a:rect r="r" b="b" t="t" l="l"/>
            <a:pathLst>
              <a:path h="4371975" w="9144000">
                <a:moveTo>
                  <a:pt x="0" y="0"/>
                </a:moveTo>
                <a:lnTo>
                  <a:pt x="9144000" y="0"/>
                </a:lnTo>
                <a:lnTo>
                  <a:pt x="9144000" y="4371975"/>
                </a:lnTo>
                <a:lnTo>
                  <a:pt x="0" y="4371975"/>
                </a:lnTo>
                <a:lnTo>
                  <a:pt x="0" y="0"/>
                </a:lnTo>
                <a:close/>
              </a:path>
            </a:pathLst>
          </a:custGeom>
          <a:blipFill>
            <a:blip r:embed="rId3"/>
            <a:stretch>
              <a:fillRect l="0" t="0" r="0" b="0"/>
            </a:stretch>
          </a:blipFill>
        </p:spPr>
      </p:sp>
      <p:sp>
        <p:nvSpPr>
          <p:cNvPr name="Freeform 8" id="8"/>
          <p:cNvSpPr/>
          <p:nvPr/>
        </p:nvSpPr>
        <p:spPr>
          <a:xfrm flipH="false" flipV="false" rot="0">
            <a:off x="8675692" y="552304"/>
            <a:ext cx="9167088" cy="4406886"/>
          </a:xfrm>
          <a:custGeom>
            <a:avLst/>
            <a:gdLst/>
            <a:ahLst/>
            <a:cxnLst/>
            <a:rect r="r" b="b" t="t" l="l"/>
            <a:pathLst>
              <a:path h="4406886" w="9167088">
                <a:moveTo>
                  <a:pt x="0" y="0"/>
                </a:moveTo>
                <a:lnTo>
                  <a:pt x="9167087" y="0"/>
                </a:lnTo>
                <a:lnTo>
                  <a:pt x="9167087" y="4406886"/>
                </a:lnTo>
                <a:lnTo>
                  <a:pt x="0" y="4406886"/>
                </a:lnTo>
                <a:lnTo>
                  <a:pt x="0" y="0"/>
                </a:lnTo>
                <a:close/>
              </a:path>
            </a:pathLst>
          </a:custGeom>
          <a:blipFill>
            <a:blip r:embed="rId4"/>
            <a:stretch>
              <a:fillRect l="0" t="0" r="0" b="0"/>
            </a:stretch>
          </a:blipFill>
        </p:spPr>
      </p:sp>
      <p:sp>
        <p:nvSpPr>
          <p:cNvPr name="TextBox 9" id="9"/>
          <p:cNvSpPr txBox="true"/>
          <p:nvPr/>
        </p:nvSpPr>
        <p:spPr>
          <a:xfrm rot="0">
            <a:off x="2211640" y="2897505"/>
            <a:ext cx="5473970" cy="774700"/>
          </a:xfrm>
          <a:prstGeom prst="rect">
            <a:avLst/>
          </a:prstGeom>
        </p:spPr>
        <p:txBody>
          <a:bodyPr anchor="t" rtlCol="false" tIns="0" lIns="0" bIns="0" rIns="0">
            <a:spAutoFit/>
          </a:bodyPr>
          <a:lstStyle/>
          <a:p>
            <a:pPr algn="l">
              <a:lnSpc>
                <a:spcPts val="6049"/>
              </a:lnSpc>
            </a:pPr>
            <a:r>
              <a:rPr lang="en-US" sz="5499" spc="175">
                <a:solidFill>
                  <a:srgbClr val="000000"/>
                </a:solidFill>
                <a:latin typeface="Days"/>
                <a:ea typeface="Days"/>
                <a:cs typeface="Days"/>
                <a:sym typeface="Days"/>
              </a:rPr>
              <a:t>RESULT &amp;</a:t>
            </a:r>
          </a:p>
        </p:txBody>
      </p:sp>
      <p:sp>
        <p:nvSpPr>
          <p:cNvPr name="TextBox 10" id="10"/>
          <p:cNvSpPr txBox="true"/>
          <p:nvPr/>
        </p:nvSpPr>
        <p:spPr>
          <a:xfrm rot="0">
            <a:off x="2211640" y="5713501"/>
            <a:ext cx="4628285" cy="2097024"/>
          </a:xfrm>
          <a:prstGeom prst="rect">
            <a:avLst/>
          </a:prstGeom>
        </p:spPr>
        <p:txBody>
          <a:bodyPr anchor="t" rtlCol="false" tIns="0" lIns="0" bIns="0" rIns="0">
            <a:spAutoFit/>
          </a:bodyPr>
          <a:lstStyle/>
          <a:p>
            <a:pPr algn="just">
              <a:lnSpc>
                <a:spcPts val="2792"/>
              </a:lnSpc>
            </a:pPr>
            <a:r>
              <a:rPr lang="en-US" sz="1899">
                <a:solidFill>
                  <a:srgbClr val="000000"/>
                </a:solidFill>
                <a:latin typeface="Open Sauce Light"/>
                <a:ea typeface="Open Sauce Light"/>
                <a:cs typeface="Open Sauce Light"/>
                <a:sym typeface="Open Sauce Light"/>
              </a:rPr>
              <a:t>This project was able to successfully implement a secure and efficient online voting system, enabling the smooth conduct of elections with robust user authentication and vote management.</a:t>
            </a:r>
          </a:p>
          <a:p>
            <a:pPr algn="just">
              <a:lnSpc>
                <a:spcPts val="2792"/>
              </a:lnSpc>
            </a:pPr>
          </a:p>
        </p:txBody>
      </p:sp>
      <p:sp>
        <p:nvSpPr>
          <p:cNvPr name="TextBox 11" id="11"/>
          <p:cNvSpPr txBox="true"/>
          <p:nvPr/>
        </p:nvSpPr>
        <p:spPr>
          <a:xfrm rot="0">
            <a:off x="2211640" y="3719830"/>
            <a:ext cx="5473970" cy="804545"/>
          </a:xfrm>
          <a:prstGeom prst="rect">
            <a:avLst/>
          </a:prstGeom>
        </p:spPr>
        <p:txBody>
          <a:bodyPr anchor="t" rtlCol="false" tIns="0" lIns="0" bIns="0" rIns="0">
            <a:spAutoFit/>
          </a:bodyPr>
          <a:lstStyle/>
          <a:p>
            <a:pPr algn="l">
              <a:lnSpc>
                <a:spcPts val="6159"/>
              </a:lnSpc>
            </a:pPr>
            <a:r>
              <a:rPr lang="en-US" sz="5599" spc="632">
                <a:solidFill>
                  <a:srgbClr val="000000"/>
                </a:solidFill>
                <a:latin typeface="Open Sauce Medium"/>
                <a:ea typeface="Open Sauce Medium"/>
                <a:cs typeface="Open Sauce Medium"/>
                <a:sym typeface="Open Sauce Medium"/>
              </a:rPr>
              <a:t>DISCUSSION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name="Group 3" id="3"/>
          <p:cNvGrpSpPr/>
          <p:nvPr/>
        </p:nvGrpSpPr>
        <p:grpSpPr>
          <a:xfrm rot="0">
            <a:off x="1270035" y="-1126670"/>
            <a:ext cx="7015976" cy="12171720"/>
            <a:chOff x="0" y="0"/>
            <a:chExt cx="1455146" cy="2524471"/>
          </a:xfrm>
        </p:grpSpPr>
        <p:sp>
          <p:nvSpPr>
            <p:cNvPr name="Freeform 4" id="4"/>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5" id="5"/>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7578278" y="5143500"/>
            <a:ext cx="15156557"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2211640" y="2897505"/>
            <a:ext cx="5473970" cy="774700"/>
          </a:xfrm>
          <a:prstGeom prst="rect">
            <a:avLst/>
          </a:prstGeom>
        </p:spPr>
        <p:txBody>
          <a:bodyPr anchor="t" rtlCol="false" tIns="0" lIns="0" bIns="0" rIns="0">
            <a:spAutoFit/>
          </a:bodyPr>
          <a:lstStyle/>
          <a:p>
            <a:pPr algn="l">
              <a:lnSpc>
                <a:spcPts val="6049"/>
              </a:lnSpc>
            </a:pPr>
            <a:r>
              <a:rPr lang="en-US" sz="5499" spc="175">
                <a:solidFill>
                  <a:srgbClr val="000000"/>
                </a:solidFill>
                <a:latin typeface="Days"/>
                <a:ea typeface="Days"/>
                <a:cs typeface="Days"/>
                <a:sym typeface="Days"/>
              </a:rPr>
              <a:t>RESULT &amp;</a:t>
            </a:r>
          </a:p>
        </p:txBody>
      </p:sp>
      <p:sp>
        <p:nvSpPr>
          <p:cNvPr name="TextBox 8" id="8"/>
          <p:cNvSpPr txBox="true"/>
          <p:nvPr/>
        </p:nvSpPr>
        <p:spPr>
          <a:xfrm rot="0">
            <a:off x="2211640" y="5713501"/>
            <a:ext cx="4628285" cy="2097024"/>
          </a:xfrm>
          <a:prstGeom prst="rect">
            <a:avLst/>
          </a:prstGeom>
        </p:spPr>
        <p:txBody>
          <a:bodyPr anchor="t" rtlCol="false" tIns="0" lIns="0" bIns="0" rIns="0">
            <a:spAutoFit/>
          </a:bodyPr>
          <a:lstStyle/>
          <a:p>
            <a:pPr algn="just">
              <a:lnSpc>
                <a:spcPts val="2792"/>
              </a:lnSpc>
            </a:pPr>
            <a:r>
              <a:rPr lang="en-US" sz="1899">
                <a:solidFill>
                  <a:srgbClr val="000000"/>
                </a:solidFill>
                <a:latin typeface="Open Sauce Light"/>
                <a:ea typeface="Open Sauce Light"/>
                <a:cs typeface="Open Sauce Light"/>
                <a:sym typeface="Open Sauce Light"/>
              </a:rPr>
              <a:t>This project was able to successfully implement a secure and efficient online voting system, enabling the smooth conduct of elections with robust user authentication and vote management.</a:t>
            </a:r>
          </a:p>
          <a:p>
            <a:pPr algn="just">
              <a:lnSpc>
                <a:spcPts val="2792"/>
              </a:lnSpc>
            </a:pPr>
          </a:p>
        </p:txBody>
      </p:sp>
      <p:sp>
        <p:nvSpPr>
          <p:cNvPr name="TextBox 9" id="9"/>
          <p:cNvSpPr txBox="true"/>
          <p:nvPr/>
        </p:nvSpPr>
        <p:spPr>
          <a:xfrm rot="0">
            <a:off x="2211640" y="3719830"/>
            <a:ext cx="5473970" cy="804545"/>
          </a:xfrm>
          <a:prstGeom prst="rect">
            <a:avLst/>
          </a:prstGeom>
        </p:spPr>
        <p:txBody>
          <a:bodyPr anchor="t" rtlCol="false" tIns="0" lIns="0" bIns="0" rIns="0">
            <a:spAutoFit/>
          </a:bodyPr>
          <a:lstStyle/>
          <a:p>
            <a:pPr algn="l">
              <a:lnSpc>
                <a:spcPts val="6159"/>
              </a:lnSpc>
            </a:pPr>
            <a:r>
              <a:rPr lang="en-US" sz="5599" spc="632">
                <a:solidFill>
                  <a:srgbClr val="000000"/>
                </a:solidFill>
                <a:latin typeface="Open Sauce Medium"/>
                <a:ea typeface="Open Sauce Medium"/>
                <a:cs typeface="Open Sauce Medium"/>
                <a:sym typeface="Open Sauce Medium"/>
              </a:rPr>
              <a:t>DISCUSSION</a:t>
            </a:r>
          </a:p>
        </p:txBody>
      </p:sp>
      <p:sp>
        <p:nvSpPr>
          <p:cNvPr name="Freeform 10" id="10"/>
          <p:cNvSpPr/>
          <p:nvPr/>
        </p:nvSpPr>
        <p:spPr>
          <a:xfrm flipH="false" flipV="false" rot="0">
            <a:off x="8836024" y="491259"/>
            <a:ext cx="8984495" cy="4305070"/>
          </a:xfrm>
          <a:custGeom>
            <a:avLst/>
            <a:gdLst/>
            <a:ahLst/>
            <a:cxnLst/>
            <a:rect r="r" b="b" t="t" l="l"/>
            <a:pathLst>
              <a:path h="4305070" w="8984495">
                <a:moveTo>
                  <a:pt x="0" y="0"/>
                </a:moveTo>
                <a:lnTo>
                  <a:pt x="8984494" y="0"/>
                </a:lnTo>
                <a:lnTo>
                  <a:pt x="8984494" y="4305071"/>
                </a:lnTo>
                <a:lnTo>
                  <a:pt x="0" y="4305071"/>
                </a:lnTo>
                <a:lnTo>
                  <a:pt x="0" y="0"/>
                </a:lnTo>
                <a:close/>
              </a:path>
            </a:pathLst>
          </a:custGeom>
          <a:blipFill>
            <a:blip r:embed="rId3"/>
            <a:stretch>
              <a:fillRect l="0" t="0" r="0" b="0"/>
            </a:stretch>
          </a:blipFill>
        </p:spPr>
      </p:sp>
      <p:sp>
        <p:nvSpPr>
          <p:cNvPr name="Freeform 11" id="11"/>
          <p:cNvSpPr/>
          <p:nvPr/>
        </p:nvSpPr>
        <p:spPr>
          <a:xfrm flipH="false" flipV="false" rot="0">
            <a:off x="8836024" y="5454436"/>
            <a:ext cx="8984495" cy="4295712"/>
          </a:xfrm>
          <a:custGeom>
            <a:avLst/>
            <a:gdLst/>
            <a:ahLst/>
            <a:cxnLst/>
            <a:rect r="r" b="b" t="t" l="l"/>
            <a:pathLst>
              <a:path h="4295712" w="8984495">
                <a:moveTo>
                  <a:pt x="0" y="0"/>
                </a:moveTo>
                <a:lnTo>
                  <a:pt x="8984494" y="0"/>
                </a:lnTo>
                <a:lnTo>
                  <a:pt x="8984494" y="4295711"/>
                </a:lnTo>
                <a:lnTo>
                  <a:pt x="0" y="4295711"/>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7120943" cy="7619050"/>
            <a:chOff x="0" y="0"/>
            <a:chExt cx="1875475" cy="2006663"/>
          </a:xfrm>
        </p:grpSpPr>
        <p:sp>
          <p:nvSpPr>
            <p:cNvPr name="Freeform 4" id="4"/>
            <p:cNvSpPr/>
            <p:nvPr/>
          </p:nvSpPr>
          <p:spPr>
            <a:xfrm flipH="false" flipV="false" rot="0">
              <a:off x="0" y="0"/>
              <a:ext cx="1875475" cy="2006663"/>
            </a:xfrm>
            <a:custGeom>
              <a:avLst/>
              <a:gdLst/>
              <a:ahLst/>
              <a:cxnLst/>
              <a:rect r="r" b="b" t="t" l="l"/>
              <a:pathLst>
                <a:path h="2006663" w="1875475">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1875475" cy="2035238"/>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144000" y="1333975"/>
            <a:ext cx="7120943" cy="7619050"/>
            <a:chOff x="0" y="0"/>
            <a:chExt cx="1875475" cy="2006663"/>
          </a:xfrm>
        </p:grpSpPr>
        <p:sp>
          <p:nvSpPr>
            <p:cNvPr name="Freeform 7" id="7"/>
            <p:cNvSpPr/>
            <p:nvPr/>
          </p:nvSpPr>
          <p:spPr>
            <a:xfrm flipH="false" flipV="false" rot="0">
              <a:off x="0" y="0"/>
              <a:ext cx="1875475" cy="2006663"/>
            </a:xfrm>
            <a:custGeom>
              <a:avLst/>
              <a:gdLst/>
              <a:ahLst/>
              <a:cxnLst/>
              <a:rect r="r" b="b" t="t" l="l"/>
              <a:pathLst>
                <a:path h="2006663" w="1875475">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sp>
        <p:sp>
          <p:nvSpPr>
            <p:cNvPr name="TextBox 8" id="8"/>
            <p:cNvSpPr txBox="true"/>
            <p:nvPr/>
          </p:nvSpPr>
          <p:spPr>
            <a:xfrm>
              <a:off x="0" y="-28575"/>
              <a:ext cx="1875475" cy="2035238"/>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10334803" y="3046593"/>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ea typeface="Open Sauce Medium"/>
                <a:cs typeface="Open Sauce Medium"/>
                <a:sym typeface="Open Sauce Medium"/>
              </a:rPr>
              <a:t>FUTURE WORK</a:t>
            </a:r>
          </a:p>
        </p:txBody>
      </p:sp>
      <p:sp>
        <p:nvSpPr>
          <p:cNvPr name="TextBox 10" id="10"/>
          <p:cNvSpPr txBox="true"/>
          <p:nvPr/>
        </p:nvSpPr>
        <p:spPr>
          <a:xfrm rot="0">
            <a:off x="10334803" y="4295518"/>
            <a:ext cx="5132767" cy="2588895"/>
          </a:xfrm>
          <a:prstGeom prst="rect">
            <a:avLst/>
          </a:prstGeom>
        </p:spPr>
        <p:txBody>
          <a:bodyPr anchor="t" rtlCol="false" tIns="0" lIns="0" bIns="0" rIns="0">
            <a:spAutoFit/>
          </a:bodyPr>
          <a:lstStyle/>
          <a:p>
            <a:pPr algn="l">
              <a:lnSpc>
                <a:spcPts val="2939"/>
              </a:lnSpc>
            </a:pPr>
            <a:r>
              <a:rPr lang="en-US" sz="1999">
                <a:solidFill>
                  <a:srgbClr val="000000"/>
                </a:solidFill>
                <a:latin typeface="Open Sauce Light"/>
                <a:ea typeface="Open Sauce Light"/>
                <a:cs typeface="Open Sauce Light"/>
                <a:sym typeface="Open Sauce Light"/>
              </a:rPr>
              <a:t>1. Enhanced security and transparency, it incorporates blockchain technology, biometric verification, and cutting-edge encryption techniques.</a:t>
            </a:r>
          </a:p>
          <a:p>
            <a:pPr algn="l">
              <a:lnSpc>
                <a:spcPts val="2939"/>
              </a:lnSpc>
            </a:pPr>
            <a:r>
              <a:rPr lang="en-US" sz="1999">
                <a:solidFill>
                  <a:srgbClr val="000000"/>
                </a:solidFill>
                <a:latin typeface="Open Sauce Light"/>
                <a:ea typeface="Open Sauce Light"/>
                <a:cs typeface="Open Sauce Light"/>
                <a:sym typeface="Open Sauce Light"/>
              </a:rPr>
              <a:t>2. Scalability and Performance</a:t>
            </a:r>
          </a:p>
          <a:p>
            <a:pPr algn="l">
              <a:lnSpc>
                <a:spcPts val="2939"/>
              </a:lnSpc>
            </a:pPr>
            <a:r>
              <a:rPr lang="en-US" sz="1999">
                <a:solidFill>
                  <a:srgbClr val="000000"/>
                </a:solidFill>
                <a:latin typeface="Open Sauce Light"/>
                <a:ea typeface="Open Sauce Light"/>
                <a:cs typeface="Open Sauce Light"/>
                <a:sym typeface="Open Sauce Light"/>
              </a:rPr>
              <a:t>3. Legal and Regulatory Framework</a:t>
            </a:r>
          </a:p>
          <a:p>
            <a:pPr algn="l">
              <a:lnSpc>
                <a:spcPts val="2939"/>
              </a:lnSpc>
            </a:pPr>
            <a:r>
              <a:rPr lang="en-US" sz="1999">
                <a:solidFill>
                  <a:srgbClr val="000000"/>
                </a:solidFill>
                <a:latin typeface="Open Sauce Light"/>
                <a:ea typeface="Open Sauce Light"/>
                <a:cs typeface="Open Sauce Light"/>
                <a:sym typeface="Open Sauce Light"/>
              </a:rPr>
              <a:t>4. Research and Development</a:t>
            </a:r>
          </a:p>
        </p:txBody>
      </p:sp>
      <p:sp>
        <p:nvSpPr>
          <p:cNvPr name="TextBox 11" id="11"/>
          <p:cNvSpPr txBox="true"/>
          <p:nvPr/>
        </p:nvSpPr>
        <p:spPr>
          <a:xfrm rot="0">
            <a:off x="2666892" y="3046593"/>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ea typeface="Open Sauce Medium"/>
                <a:cs typeface="Open Sauce Medium"/>
                <a:sym typeface="Open Sauce Medium"/>
              </a:rPr>
              <a:t>CONCLUSION</a:t>
            </a:r>
          </a:p>
        </p:txBody>
      </p:sp>
      <p:sp>
        <p:nvSpPr>
          <p:cNvPr name="TextBox 12" id="12"/>
          <p:cNvSpPr txBox="true"/>
          <p:nvPr/>
        </p:nvSpPr>
        <p:spPr>
          <a:xfrm rot="0">
            <a:off x="2666892" y="4295518"/>
            <a:ext cx="5088899" cy="3703320"/>
          </a:xfrm>
          <a:prstGeom prst="rect">
            <a:avLst/>
          </a:prstGeom>
        </p:spPr>
        <p:txBody>
          <a:bodyPr anchor="t" rtlCol="false" tIns="0" lIns="0" bIns="0" rIns="0">
            <a:spAutoFit/>
          </a:bodyPr>
          <a:lstStyle/>
          <a:p>
            <a:pPr algn="l">
              <a:lnSpc>
                <a:spcPts val="2939"/>
              </a:lnSpc>
            </a:pPr>
            <a:r>
              <a:rPr lang="en-US" sz="1999">
                <a:solidFill>
                  <a:srgbClr val="000000"/>
                </a:solidFill>
                <a:latin typeface="Open Sauce Light"/>
                <a:ea typeface="Open Sauce Light"/>
                <a:cs typeface="Open Sauce Light"/>
                <a:sym typeface="Open Sauce Light"/>
              </a:rPr>
              <a:t>With many advantages over conventional techniques, the online voting system is a major improvement in election administration. By enabling voters to participate from anywhere, the method improves accessibility and boosts voter turnout. It also guarantees quicker and more precise vote tallying, cutting down on the amount of time needed to declare the outcome. </a:t>
            </a:r>
          </a:p>
        </p:txBody>
      </p:sp>
      <p:sp>
        <p:nvSpPr>
          <p:cNvPr name="TextBox 13" id="13"/>
          <p:cNvSpPr txBox="true"/>
          <p:nvPr/>
        </p:nvSpPr>
        <p:spPr>
          <a:xfrm rot="0">
            <a:off x="2666892" y="2381113"/>
            <a:ext cx="5286305" cy="627380"/>
          </a:xfrm>
          <a:prstGeom prst="rect">
            <a:avLst/>
          </a:prstGeom>
        </p:spPr>
        <p:txBody>
          <a:bodyPr anchor="t" rtlCol="false" tIns="0" lIns="0" bIns="0" rIns="0">
            <a:spAutoFit/>
          </a:bodyPr>
          <a:lstStyle/>
          <a:p>
            <a:pPr algn="l">
              <a:lnSpc>
                <a:spcPts val="4840"/>
              </a:lnSpc>
            </a:pPr>
            <a:r>
              <a:rPr lang="en-US" sz="4400" spc="140">
                <a:solidFill>
                  <a:srgbClr val="000000"/>
                </a:solidFill>
                <a:latin typeface="Days"/>
                <a:ea typeface="Days"/>
                <a:cs typeface="Days"/>
                <a:sym typeface="Days"/>
              </a:rPr>
              <a:t>Conclusion</a:t>
            </a:r>
          </a:p>
        </p:txBody>
      </p:sp>
      <p:sp>
        <p:nvSpPr>
          <p:cNvPr name="TextBox 14" id="14"/>
          <p:cNvSpPr txBox="true"/>
          <p:nvPr/>
        </p:nvSpPr>
        <p:spPr>
          <a:xfrm rot="0">
            <a:off x="10334803" y="2381113"/>
            <a:ext cx="5286305" cy="627380"/>
          </a:xfrm>
          <a:prstGeom prst="rect">
            <a:avLst/>
          </a:prstGeom>
        </p:spPr>
        <p:txBody>
          <a:bodyPr anchor="t" rtlCol="false" tIns="0" lIns="0" bIns="0" rIns="0">
            <a:spAutoFit/>
          </a:bodyPr>
          <a:lstStyle/>
          <a:p>
            <a:pPr algn="l">
              <a:lnSpc>
                <a:spcPts val="4840"/>
              </a:lnSpc>
            </a:pPr>
            <a:r>
              <a:rPr lang="en-US" sz="4400" spc="140">
                <a:solidFill>
                  <a:srgbClr val="000000"/>
                </a:solidFill>
                <a:latin typeface="Days"/>
                <a:ea typeface="Days"/>
                <a:cs typeface="Days"/>
                <a:sym typeface="Days"/>
              </a:rPr>
              <a:t>Future Work</a:t>
            </a:r>
          </a:p>
        </p:txBody>
      </p:sp>
      <p:sp>
        <p:nvSpPr>
          <p:cNvPr name="AutoShape 15" id="15"/>
          <p:cNvSpPr/>
          <p:nvPr/>
        </p:nvSpPr>
        <p:spPr>
          <a:xfrm flipH="true" flipV="true">
            <a:off x="10334803" y="3975220"/>
            <a:ext cx="15156557" cy="0"/>
          </a:xfrm>
          <a:prstGeom prst="line">
            <a:avLst/>
          </a:prstGeom>
          <a:ln cap="flat" w="76200">
            <a:solidFill>
              <a:srgbClr val="C23A97"/>
            </a:solidFill>
            <a:prstDash val="solid"/>
            <a:headEnd type="none" len="sm" w="sm"/>
            <a:tailEnd type="none" len="sm" w="sm"/>
          </a:ln>
        </p:spPr>
      </p:sp>
      <p:sp>
        <p:nvSpPr>
          <p:cNvPr name="AutoShape 16" id="16"/>
          <p:cNvSpPr/>
          <p:nvPr/>
        </p:nvSpPr>
        <p:spPr>
          <a:xfrm flipH="true" flipV="true">
            <a:off x="-7400766" y="4013320"/>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DAGKJxfCINw</dc:identifier>
  <dcterms:modified xsi:type="dcterms:W3CDTF">2011-08-01T06:04:30Z</dcterms:modified>
  <cp:revision>1</cp:revision>
  <dc:title>Online Voting System Presentation</dc:title>
</cp:coreProperties>
</file>